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7" r:id="rId4"/>
    <p:sldId id="266" r:id="rId5"/>
    <p:sldId id="258" r:id="rId6"/>
    <p:sldId id="263" r:id="rId7"/>
    <p:sldId id="262" r:id="rId8"/>
    <p:sldId id="264" r:id="rId9"/>
    <p:sldId id="261" r:id="rId10"/>
    <p:sldId id="269" r:id="rId11"/>
    <p:sldId id="271" r:id="rId12"/>
    <p:sldId id="270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EED43-4E53-4797-9806-C14CD69209BE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5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165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DF68-7C71-4893-9C1F-41C7FDA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385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45DF8-FD37-4D11-BD0E-3B7CE31F9044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BD3F-2C30-4750-B54F-C851A1B73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4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BD3F-2C30-4750-B54F-C851A1B737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861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BD3F-2C30-4750-B54F-C851A1B737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6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CFEE8-D602-48A6-B865-5398F1263F62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DB8F-C563-494E-B30E-372A2DECD2B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>
                <a:latin typeface="Trebuchet MS" pitchFamily="34" charset="0"/>
              </a:rPr>
              <a:t>16 Mark Preparation lesson</a:t>
            </a:r>
            <a:endParaRPr lang="en-GB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4752528" cy="37444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3. Was the opposition of business interests the main problem Roosevelt faced in carrying out his New Deal reforms? Explain your </a:t>
            </a:r>
            <a:r>
              <a:rPr lang="en-GB" b="1" dirty="0" smtClean="0"/>
              <a:t>answer.</a:t>
            </a:r>
            <a:endParaRPr lang="en-GB" dirty="0"/>
          </a:p>
          <a:p>
            <a:r>
              <a:rPr lang="en-GB" b="1" dirty="0"/>
              <a:t>You may use the following in your answer and any other information of your own.</a:t>
            </a:r>
            <a:endParaRPr lang="en-GB" dirty="0"/>
          </a:p>
          <a:p>
            <a:pPr lvl="0"/>
            <a:r>
              <a:rPr lang="en-GB" b="1" dirty="0"/>
              <a:t>The opposition of business interests</a:t>
            </a:r>
            <a:endParaRPr lang="en-GB" dirty="0"/>
          </a:p>
          <a:p>
            <a:pPr lvl="0"/>
            <a:r>
              <a:rPr lang="en-GB" b="1" dirty="0"/>
              <a:t>The supreme court</a:t>
            </a:r>
            <a:endParaRPr lang="en-GB" dirty="0"/>
          </a:p>
          <a:p>
            <a:pPr lvl="0"/>
            <a:r>
              <a:rPr lang="en-GB" b="1" dirty="0"/>
              <a:t>The Republicans</a:t>
            </a:r>
            <a:endParaRPr lang="en-GB" dirty="0"/>
          </a:p>
          <a:p>
            <a:pPr lvl="0"/>
            <a:r>
              <a:rPr lang="en-GB" b="1" dirty="0"/>
              <a:t>Huey Long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To help you make links between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identify the points they have in common</a:t>
            </a:r>
          </a:p>
          <a:p>
            <a:r>
              <a:rPr lang="en-GB" dirty="0" smtClean="0"/>
              <a:t>link these points using connectives </a:t>
            </a:r>
          </a:p>
          <a:p>
            <a:pPr lvl="1"/>
            <a:r>
              <a:rPr lang="en-GB" dirty="0" smtClean="0"/>
              <a:t>similarly</a:t>
            </a:r>
          </a:p>
          <a:p>
            <a:pPr lvl="1"/>
            <a:r>
              <a:rPr lang="en-GB" dirty="0" smtClean="0"/>
              <a:t>in a similar way</a:t>
            </a:r>
          </a:p>
          <a:p>
            <a:pPr lvl="1"/>
            <a:r>
              <a:rPr lang="en-GB" dirty="0" smtClean="0"/>
              <a:t>equally</a:t>
            </a:r>
          </a:p>
          <a:p>
            <a:pPr lvl="1"/>
            <a:r>
              <a:rPr lang="en-GB" dirty="0" smtClean="0"/>
              <a:t>like</a:t>
            </a:r>
          </a:p>
          <a:p>
            <a:pPr lvl="1"/>
            <a:r>
              <a:rPr lang="en-GB" dirty="0" smtClean="0"/>
              <a:t>likewise</a:t>
            </a:r>
          </a:p>
          <a:p>
            <a:pPr lvl="1"/>
            <a:r>
              <a:rPr lang="en-GB" dirty="0" smtClean="0"/>
              <a:t>compared with</a:t>
            </a:r>
          </a:p>
          <a:p>
            <a:pPr lvl="1"/>
            <a:r>
              <a:rPr lang="en-GB" dirty="0" smtClean="0"/>
              <a:t>as with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051424" y="2996952"/>
            <a:ext cx="4608512" cy="2376264"/>
            <a:chOff x="971600" y="2348880"/>
            <a:chExt cx="4608512" cy="2088232"/>
          </a:xfrm>
        </p:grpSpPr>
        <p:sp>
          <p:nvSpPr>
            <p:cNvPr id="5" name="Oval 4"/>
            <p:cNvSpPr/>
            <p:nvPr/>
          </p:nvSpPr>
          <p:spPr>
            <a:xfrm>
              <a:off x="971600" y="2348880"/>
              <a:ext cx="2952328" cy="20882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627784" y="2348880"/>
              <a:ext cx="2952328" cy="20882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83440" y="2708920"/>
              <a:ext cx="180438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dirty="0">
                  <a:ea typeface="Calibri" panose="020F0502020204030204" pitchFamily="34" charset="0"/>
                </a:rPr>
                <a:t>The Supreme Court </a:t>
              </a:r>
              <a:r>
                <a:rPr lang="en-GB" dirty="0" smtClean="0">
                  <a:ea typeface="Calibri" panose="020F0502020204030204" pitchFamily="34" charset="0"/>
                </a:rPr>
                <a:t>ruled against…</a:t>
              </a:r>
              <a:endParaRPr lang="en-GB" dirty="0">
                <a:effectLst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35896" y="2708920"/>
              <a:ext cx="165618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GB" dirty="0" smtClean="0">
                  <a:ea typeface="Calibri" panose="020F0502020204030204" pitchFamily="34" charset="0"/>
                </a:rPr>
                <a:t>Big business was opposed to…</a:t>
              </a:r>
              <a:endParaRPr lang="en-GB" dirty="0"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9" name="Picture 8" descr="http://t2.gstatic.com/images?q=tbn:ANd9GcR_Wq74-NN3NDF4ecvSeIKAuIrtJxPBsMLitAjUx43OkFJUYv6wzg:xroads.virginia.edu/~MA02/30s/1933/nra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97" b="18971"/>
            <a:stretch/>
          </p:blipFill>
          <p:spPr bwMode="auto">
            <a:xfrm>
              <a:off x="2912186" y="2993439"/>
              <a:ext cx="815776" cy="79911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421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To help you make links between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identify where the opposition hold different views from each other</a:t>
            </a:r>
          </a:p>
          <a:p>
            <a:r>
              <a:rPr lang="en-GB" dirty="0" smtClean="0"/>
              <a:t>link these points using connectives </a:t>
            </a:r>
          </a:p>
          <a:p>
            <a:pPr lvl="1"/>
            <a:r>
              <a:rPr lang="en-GB" dirty="0" smtClean="0"/>
              <a:t>whereas</a:t>
            </a:r>
          </a:p>
          <a:p>
            <a:pPr lvl="1"/>
            <a:r>
              <a:rPr lang="en-GB" dirty="0" smtClean="0"/>
              <a:t>instead of</a:t>
            </a:r>
          </a:p>
          <a:p>
            <a:pPr lvl="1"/>
            <a:r>
              <a:rPr lang="en-GB" dirty="0" smtClean="0"/>
              <a:t>alternatively</a:t>
            </a:r>
          </a:p>
          <a:p>
            <a:pPr lvl="1"/>
            <a:r>
              <a:rPr lang="en-GB" dirty="0" smtClean="0"/>
              <a:t>but</a:t>
            </a:r>
          </a:p>
          <a:p>
            <a:pPr lvl="1"/>
            <a:r>
              <a:rPr lang="en-GB" dirty="0" smtClean="0"/>
              <a:t>otherwise</a:t>
            </a:r>
          </a:p>
          <a:p>
            <a:pPr lvl="1"/>
            <a:r>
              <a:rPr lang="en-GB" dirty="0" smtClean="0"/>
              <a:t>unlike</a:t>
            </a:r>
          </a:p>
          <a:p>
            <a:pPr lvl="1"/>
            <a:r>
              <a:rPr lang="en-GB" dirty="0" smtClean="0"/>
              <a:t>on the other hand</a:t>
            </a:r>
          </a:p>
          <a:p>
            <a:pPr lvl="1"/>
            <a:r>
              <a:rPr lang="en-GB" dirty="0" smtClean="0"/>
              <a:t>in contrast</a:t>
            </a:r>
          </a:p>
        </p:txBody>
      </p:sp>
      <p:sp>
        <p:nvSpPr>
          <p:cNvPr id="10" name="Oval 9"/>
          <p:cNvSpPr/>
          <p:nvPr/>
        </p:nvSpPr>
        <p:spPr>
          <a:xfrm>
            <a:off x="3635896" y="3501102"/>
            <a:ext cx="3590597" cy="23761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373891" y="3474432"/>
            <a:ext cx="3590597" cy="23761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95936" y="3805406"/>
            <a:ext cx="18040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Huey </a:t>
            </a:r>
            <a:r>
              <a:rPr lang="en-GB" sz="20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</a:t>
            </a:r>
          </a:p>
          <a:p>
            <a:pPr>
              <a:spcAft>
                <a:spcPts val="0"/>
              </a:spcAft>
            </a:pPr>
            <a:endParaRPr lang="en-GB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0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wanted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en-GB" sz="18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TAX!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76360" y="3797075"/>
            <a:ext cx="165608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business </a:t>
            </a:r>
            <a:endParaRPr lang="en-GB" sz="2000" b="1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n-GB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8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wanted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TAX!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 descr="http://t1.gstatic.com/images?q=tbn:ANd9GcRxbWM03j5xBI_sHTEvfaV69l9gBz00yWOyS5stKN5hTMoDd2gK2g:upload.wikimedia.org/wikipedia/commons/b/b8/FDR_in_19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71" y="4365104"/>
            <a:ext cx="922029" cy="104175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5630557" y="3897348"/>
            <a:ext cx="1381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ea typeface="Calibri" panose="020F0502020204030204" pitchFamily="34" charset="0"/>
              </a:rPr>
              <a:t>doesn’t like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28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6287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>
            <a:spLocks noChangeArrowheads="1"/>
          </p:cNvSpPr>
          <p:nvPr/>
        </p:nvSpPr>
        <p:spPr bwMode="auto">
          <a:xfrm>
            <a:off x="1765015" y="359320"/>
            <a:ext cx="3709913" cy="2736304"/>
          </a:xfrm>
          <a:prstGeom prst="wedgeEllipseCallout">
            <a:avLst>
              <a:gd name="adj1" fmla="val -66972"/>
              <a:gd name="adj2" fmla="val -30465"/>
            </a:avLst>
          </a:prstGeom>
          <a:solidFill>
            <a:schemeClr val="bg1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was disappointed by the slow pace of reform and in 1934 I established the ‘Share Our Wealth Society’. I promised every family an allowance of $5000 and a minimum income of $2500. This was to be paid for by taxation of the rich and the confiscation of fortunes over $5 million.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6948264" y="2595562"/>
            <a:ext cx="2070348" cy="1828688"/>
            <a:chOff x="0" y="3328764"/>
            <a:chExt cx="1638300" cy="1533302"/>
          </a:xfrm>
        </p:grpSpPr>
        <p:pic>
          <p:nvPicPr>
            <p:cNvPr id="206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28764"/>
              <a:ext cx="1638300" cy="1000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2" y="4300091"/>
              <a:ext cx="1581150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28715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Oval Callout 23"/>
          <p:cNvSpPr/>
          <p:nvPr/>
        </p:nvSpPr>
        <p:spPr>
          <a:xfrm>
            <a:off x="5504594" y="231315"/>
            <a:ext cx="2955838" cy="2057177"/>
          </a:xfrm>
          <a:prstGeom prst="wedgeEllipseCallout">
            <a:avLst>
              <a:gd name="adj1" fmla="val 26433"/>
              <a:gd name="adj2" fmla="val 789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opposed FDR by ruling some of his measures unconstitutional because we felt they infringed on states’ rights and contravened the constitution.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1520" y="3189020"/>
            <a:ext cx="1924344" cy="2408396"/>
            <a:chOff x="251520" y="3189020"/>
            <a:chExt cx="1924344" cy="2408396"/>
          </a:xfrm>
        </p:grpSpPr>
        <p:pic>
          <p:nvPicPr>
            <p:cNvPr id="2064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189020"/>
              <a:ext cx="1894578" cy="21841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0849" y="5335806"/>
              <a:ext cx="1765015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Political Opposition</a:t>
              </a:r>
              <a:endPara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9" name="Oval Callout 28"/>
          <p:cNvSpPr/>
          <p:nvPr/>
        </p:nvSpPr>
        <p:spPr>
          <a:xfrm>
            <a:off x="2194586" y="3454944"/>
            <a:ext cx="4017010" cy="1405255"/>
          </a:xfrm>
          <a:prstGeom prst="wedgeEllipseCallout">
            <a:avLst>
              <a:gd name="adj1" fmla="val -57893"/>
              <a:gd name="adj2" fmla="val 550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believed in ‘laissez-faire’ policies. We opposed tax payers’ money being used to help the poor and unemployed. 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68" name="Picture 20" descr="http://t1.gstatic.com/images?q=tbn:ANd9GcQsUu41kk69DC4RNENA2ojTbpwfx6HroGb0gvlwuUZ1Qf0ZsH7ePQ:goodhealth.freeservers.com/monopolies_big_busines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07235"/>
            <a:ext cx="1584176" cy="179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Oval Callout 30"/>
          <p:cNvSpPr/>
          <p:nvPr/>
        </p:nvSpPr>
        <p:spPr>
          <a:xfrm>
            <a:off x="4427984" y="4924612"/>
            <a:ext cx="4244340" cy="1637030"/>
          </a:xfrm>
          <a:prstGeom prst="wedgeEllipseCallout">
            <a:avLst>
              <a:gd name="adj1" fmla="val -65752"/>
              <a:gd name="adj2" fmla="val 353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Big business opposed FDR because we felt threatened by government regulation and the rise of the unions. We campaigned against the Public Utility Holding Act and the Wagner Act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70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 mark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25 minutes</a:t>
            </a:r>
          </a:p>
          <a:p>
            <a:r>
              <a:rPr lang="en-GB" dirty="0" smtClean="0"/>
              <a:t>You get up to an extra 4 marks for SPAG (spelling, </a:t>
            </a:r>
            <a:r>
              <a:rPr lang="en-GB" dirty="0"/>
              <a:t>p</a:t>
            </a:r>
            <a:r>
              <a:rPr lang="en-GB" dirty="0" smtClean="0"/>
              <a:t>unctuation/grammar)</a:t>
            </a:r>
          </a:p>
          <a:p>
            <a:r>
              <a:rPr lang="en-GB" dirty="0" smtClean="0"/>
              <a:t>Two bullet points are included for hints; you must also include information of your own (please note I am including a sheet today with Question 3s that have 4 bullet points but that is because the expectations have changed)</a:t>
            </a:r>
          </a:p>
          <a:p>
            <a:r>
              <a:rPr lang="en-GB" dirty="0" smtClean="0"/>
              <a:t>To gain the highest marks, you must show links between factors, make judgements on the importance of each factor and come to a 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0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068960"/>
            <a:ext cx="7992888" cy="752947"/>
          </a:xfrm>
        </p:spPr>
        <p:txBody>
          <a:bodyPr>
            <a:noAutofit/>
          </a:bodyPr>
          <a:lstStyle/>
          <a:p>
            <a:pPr algn="ctr"/>
            <a:r>
              <a:rPr lang="en-GB" sz="1400" b="1" dirty="0"/>
              <a:t>3. Was the opposition of business interests the main problem Roosevelt faced in carrying out his New Deal reforms? Explain your </a:t>
            </a:r>
            <a:r>
              <a:rPr lang="en-GB" sz="1400" b="1" dirty="0" smtClean="0"/>
              <a:t>answer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46707"/>
            <a:ext cx="4176464" cy="258532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Opposition of Business Interests</a:t>
            </a:r>
          </a:p>
          <a:p>
            <a:endParaRPr lang="en-GB" sz="1000" dirty="0"/>
          </a:p>
          <a:p>
            <a:r>
              <a:rPr lang="en-GB" sz="1000" dirty="0" smtClean="0"/>
              <a:t>P</a:t>
            </a:r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/>
              <a:t>E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E</a:t>
            </a:r>
            <a:endParaRPr lang="en-GB" sz="1000" dirty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9512" y="4005064"/>
            <a:ext cx="4176464" cy="24314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Supreme Court</a:t>
            </a:r>
          </a:p>
          <a:p>
            <a:endParaRPr lang="en-GB" sz="1000" dirty="0"/>
          </a:p>
          <a:p>
            <a:r>
              <a:rPr lang="en-GB" sz="1000" dirty="0" smtClean="0"/>
              <a:t>P</a:t>
            </a:r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E</a:t>
            </a:r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005064"/>
            <a:ext cx="4176464" cy="24622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Huey Long</a:t>
            </a:r>
          </a:p>
          <a:p>
            <a:endParaRPr lang="en-GB" sz="1200" dirty="0" smtClean="0"/>
          </a:p>
          <a:p>
            <a:r>
              <a:rPr lang="en-GB" sz="1000" dirty="0" smtClean="0"/>
              <a:t>P</a:t>
            </a:r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E</a:t>
            </a:r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0" y="246707"/>
            <a:ext cx="4176464" cy="261610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Republicans</a:t>
            </a:r>
          </a:p>
          <a:p>
            <a:endParaRPr lang="en-GB" sz="1200" dirty="0" smtClean="0"/>
          </a:p>
          <a:p>
            <a:r>
              <a:rPr lang="en-GB" sz="1000" dirty="0" smtClean="0"/>
              <a:t>P</a:t>
            </a:r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068960"/>
            <a:ext cx="5832648" cy="752947"/>
          </a:xfrm>
        </p:spPr>
        <p:txBody>
          <a:bodyPr>
            <a:noAutofit/>
          </a:bodyPr>
          <a:lstStyle/>
          <a:p>
            <a:pPr algn="ctr"/>
            <a:r>
              <a:rPr lang="en-GB" sz="1400" b="1" dirty="0"/>
              <a:t>3. Was the opposition of business interests the main problem Roosevelt faced in carrying out his New Deal reforms? Explain your </a:t>
            </a:r>
            <a:r>
              <a:rPr lang="en-GB" sz="1400" b="1" dirty="0" smtClean="0"/>
              <a:t>answer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47412" y="188640"/>
            <a:ext cx="2952328" cy="255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Opposition of Business Interests</a:t>
            </a:r>
          </a:p>
          <a:p>
            <a:endParaRPr lang="en-GB" sz="1000" dirty="0"/>
          </a:p>
          <a:p>
            <a:r>
              <a:rPr lang="en-GB" sz="1000" dirty="0" smtClean="0"/>
              <a:t>P</a:t>
            </a:r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/>
              <a:t>E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E</a:t>
            </a:r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9512" y="4005064"/>
            <a:ext cx="2920228" cy="24929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Supreme Court</a:t>
            </a:r>
          </a:p>
          <a:p>
            <a:endParaRPr lang="en-GB" sz="1200" dirty="0"/>
          </a:p>
          <a:p>
            <a:r>
              <a:rPr lang="en-GB" sz="1200" dirty="0" smtClean="0"/>
              <a:t>P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E</a:t>
            </a:r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1200" dirty="0" smtClean="0"/>
              <a:t>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65405" y="4005064"/>
            <a:ext cx="2790771" cy="261610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Huey Long</a:t>
            </a:r>
          </a:p>
          <a:p>
            <a:endParaRPr lang="en-GB" sz="1200" dirty="0" smtClean="0"/>
          </a:p>
          <a:p>
            <a:r>
              <a:rPr lang="en-GB" sz="1000" dirty="0" smtClean="0"/>
              <a:t>P</a:t>
            </a:r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347864" y="156756"/>
            <a:ext cx="2808312" cy="261610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Republicans</a:t>
            </a:r>
          </a:p>
          <a:p>
            <a:endParaRPr lang="en-GB" sz="1200" dirty="0" smtClean="0"/>
          </a:p>
          <a:p>
            <a:r>
              <a:rPr lang="en-GB" sz="1000" dirty="0" smtClean="0"/>
              <a:t>P</a:t>
            </a:r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E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388457" y="2610963"/>
            <a:ext cx="2755543" cy="24929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Judgement</a:t>
            </a:r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75656" y="2564904"/>
            <a:ext cx="0" cy="172819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7672" y="4265961"/>
            <a:ext cx="1224136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04048" y="2636912"/>
            <a:ext cx="0" cy="165618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87672" y="1772816"/>
            <a:ext cx="1224136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17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61206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Mark Scheme</a:t>
            </a: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Level 1 </a:t>
            </a:r>
            <a:r>
              <a:rPr lang="en-GB" sz="2000" b="1" dirty="0">
                <a:latin typeface="Trebuchet MS" pitchFamily="34" charset="0"/>
              </a:rPr>
              <a:t>Simple or generalised statements of </a:t>
            </a:r>
            <a:r>
              <a:rPr lang="en-GB" sz="2000" b="1" dirty="0" smtClean="0">
                <a:latin typeface="Trebuchet MS" pitchFamily="34" charset="0"/>
              </a:rPr>
              <a:t>causation. </a:t>
            </a:r>
            <a:r>
              <a:rPr lang="en-GB" sz="2000" dirty="0">
                <a:latin typeface="Trebuchet MS" pitchFamily="34" charset="0"/>
              </a:rPr>
              <a:t>M</a:t>
            </a:r>
            <a:r>
              <a:rPr lang="en-GB" sz="2000" dirty="0" smtClean="0">
                <a:latin typeface="Trebuchet MS" pitchFamily="34" charset="0"/>
              </a:rPr>
              <a:t>akes statements </a:t>
            </a:r>
            <a:r>
              <a:rPr lang="en-GB" sz="2000" dirty="0">
                <a:latin typeface="Trebuchet MS" pitchFamily="34" charset="0"/>
              </a:rPr>
              <a:t>which lack any </a:t>
            </a:r>
            <a:endParaRPr lang="en-GB" sz="2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supporting knowledge. E.g. The position of women now changed their lives</a:t>
            </a:r>
          </a:p>
          <a:p>
            <a:pPr>
              <a:buNone/>
            </a:pPr>
            <a:endParaRPr lang="en-GB" sz="2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Level 2 </a:t>
            </a:r>
            <a:r>
              <a:rPr lang="en-GB" sz="2000" b="1" dirty="0">
                <a:latin typeface="Trebuchet MS" pitchFamily="34" charset="0"/>
              </a:rPr>
              <a:t>Developed statements of </a:t>
            </a:r>
            <a:r>
              <a:rPr lang="en-GB" sz="2000" b="1" dirty="0" smtClean="0">
                <a:latin typeface="Trebuchet MS" pitchFamily="34" charset="0"/>
              </a:rPr>
              <a:t>causation. </a:t>
            </a: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• </a:t>
            </a:r>
            <a:r>
              <a:rPr lang="en-GB" sz="2000" dirty="0">
                <a:latin typeface="Trebuchet MS" pitchFamily="34" charset="0"/>
              </a:rPr>
              <a:t>4–5 marks for developing one cause.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5–6 marks for developing two causes.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6–7 </a:t>
            </a:r>
            <a:r>
              <a:rPr lang="en-GB" sz="2000" dirty="0" smtClean="0">
                <a:latin typeface="Trebuchet MS" pitchFamily="34" charset="0"/>
              </a:rPr>
              <a:t>marks </a:t>
            </a:r>
            <a:r>
              <a:rPr lang="en-GB" sz="2000" dirty="0">
                <a:latin typeface="Trebuchet MS" pitchFamily="34" charset="0"/>
              </a:rPr>
              <a:t>for developing three causes</a:t>
            </a:r>
            <a:r>
              <a:rPr lang="en-GB" sz="2000" dirty="0" smtClean="0">
                <a:latin typeface="Trebuchet MS" pitchFamily="34" charset="0"/>
              </a:rPr>
              <a:t>. E.g. One cause was the change in the position of women. In the northern states women known as ‘flappers’ took a free approach to their behaviour and appearance</a:t>
            </a:r>
          </a:p>
          <a:p>
            <a:pPr>
              <a:buNone/>
            </a:pPr>
            <a:endParaRPr lang="en-GB" sz="2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Level 3 </a:t>
            </a:r>
            <a:r>
              <a:rPr lang="en-GB" sz="2000" b="1" dirty="0" smtClean="0">
                <a:latin typeface="Trebuchet MS" pitchFamily="34" charset="0"/>
              </a:rPr>
              <a:t>Developed </a:t>
            </a:r>
            <a:r>
              <a:rPr lang="en-GB" sz="2000" b="1" dirty="0">
                <a:latin typeface="Trebuchet MS" pitchFamily="34" charset="0"/>
              </a:rPr>
              <a:t>explanation of causation.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Developed explanation of causation, agreeing and/or </a:t>
            </a:r>
            <a:r>
              <a:rPr lang="en-GB" sz="2000" dirty="0" smtClean="0">
                <a:latin typeface="Trebuchet MS" pitchFamily="34" charset="0"/>
              </a:rPr>
              <a:t>disagreeing with </a:t>
            </a:r>
            <a:r>
              <a:rPr lang="en-GB" sz="2000" dirty="0">
                <a:latin typeface="Trebuchet MS" pitchFamily="34" charset="0"/>
              </a:rPr>
              <a:t>the question.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8–9 marks for one cause explained.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9–10 marks for two causes explained.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11-12 marks for three or more causes explained.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Maximum 10 marks for answers that do not </a:t>
            </a:r>
            <a:r>
              <a:rPr lang="en-GB" sz="2000" dirty="0" smtClean="0">
                <a:latin typeface="Trebuchet MS" pitchFamily="34" charset="0"/>
              </a:rPr>
              <a:t>explain another cause besides the ones given One cause was </a:t>
            </a: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the change in the position of women. In the northern states women known as ‘flappers’ took a free </a:t>
            </a: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approach to their behaviour and appearance. This caused lives of women to improve as they became </a:t>
            </a: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more independent  but challenging societies traditional values</a:t>
            </a:r>
          </a:p>
          <a:p>
            <a:pPr>
              <a:buNone/>
            </a:pPr>
            <a:endParaRPr lang="en-GB" sz="2200" dirty="0">
              <a:latin typeface="Trebuchet MS" pitchFamily="34" charset="0"/>
            </a:endParaRP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Level 4 </a:t>
            </a:r>
            <a:r>
              <a:rPr lang="en-GB" sz="2200" b="1" dirty="0" smtClean="0">
                <a:latin typeface="Trebuchet MS" pitchFamily="34" charset="0"/>
              </a:rPr>
              <a:t>Prioritises causes or makes links between them</a:t>
            </a: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13–14 </a:t>
            </a:r>
            <a:r>
              <a:rPr lang="en-GB" sz="2200" dirty="0">
                <a:latin typeface="Trebuchet MS" pitchFamily="34" charset="0"/>
              </a:rPr>
              <a:t>marks for judgement on relative importance of </a:t>
            </a:r>
            <a:r>
              <a:rPr lang="en-GB" sz="2200" dirty="0" smtClean="0">
                <a:latin typeface="Trebuchet MS" pitchFamily="34" charset="0"/>
              </a:rPr>
              <a:t>two causes</a:t>
            </a:r>
            <a:r>
              <a:rPr lang="en-GB" sz="2200" dirty="0">
                <a:latin typeface="Trebuchet MS" pitchFamily="34" charset="0"/>
              </a:rPr>
              <a:t>.</a:t>
            </a: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15–16 </a:t>
            </a:r>
            <a:r>
              <a:rPr lang="en-GB" sz="2200" dirty="0">
                <a:latin typeface="Trebuchet MS" pitchFamily="34" charset="0"/>
              </a:rPr>
              <a:t>marks for judgement on relative </a:t>
            </a:r>
            <a:r>
              <a:rPr lang="en-GB" sz="2200" dirty="0" smtClean="0">
                <a:latin typeface="Trebuchet MS" pitchFamily="34" charset="0"/>
              </a:rPr>
              <a:t>importance </a:t>
            </a:r>
            <a:r>
              <a:rPr lang="en-GB" sz="2200" dirty="0">
                <a:latin typeface="Trebuchet MS" pitchFamily="34" charset="0"/>
              </a:rPr>
              <a:t>of </a:t>
            </a:r>
            <a:r>
              <a:rPr lang="en-GB" sz="2200" dirty="0" smtClean="0">
                <a:latin typeface="Trebuchet MS" pitchFamily="34" charset="0"/>
              </a:rPr>
              <a:t>more than </a:t>
            </a:r>
            <a:r>
              <a:rPr lang="en-GB" sz="2200" dirty="0">
                <a:latin typeface="Trebuchet MS" pitchFamily="34" charset="0"/>
              </a:rPr>
              <a:t>two causes or for an </a:t>
            </a:r>
            <a:endParaRPr lang="en-GB" sz="22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answer </a:t>
            </a:r>
            <a:r>
              <a:rPr lang="en-GB" sz="2200" dirty="0">
                <a:latin typeface="Trebuchet MS" pitchFamily="34" charset="0"/>
              </a:rPr>
              <a:t>which shows </a:t>
            </a:r>
            <a:r>
              <a:rPr lang="en-GB" sz="2200" dirty="0" smtClean="0">
                <a:latin typeface="Trebuchet MS" pitchFamily="34" charset="0"/>
              </a:rPr>
              <a:t>the interrelationship </a:t>
            </a:r>
            <a:r>
              <a:rPr lang="en-GB" sz="2200" dirty="0">
                <a:latin typeface="Trebuchet MS" pitchFamily="34" charset="0"/>
              </a:rPr>
              <a:t>between three causes in </a:t>
            </a:r>
            <a:r>
              <a:rPr lang="en-GB" sz="2200" dirty="0" smtClean="0">
                <a:latin typeface="Trebuchet MS" pitchFamily="34" charset="0"/>
              </a:rPr>
              <a:t>coming </a:t>
            </a:r>
            <a:r>
              <a:rPr lang="en-GB" sz="2200" dirty="0">
                <a:latin typeface="Trebuchet MS" pitchFamily="34" charset="0"/>
              </a:rPr>
              <a:t>to </a:t>
            </a:r>
            <a:r>
              <a:rPr lang="en-GB" sz="2200" dirty="0" smtClean="0">
                <a:latin typeface="Trebuchet MS" pitchFamily="34" charset="0"/>
              </a:rPr>
              <a:t>a </a:t>
            </a: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judgment</a:t>
            </a:r>
            <a:r>
              <a:rPr lang="en-GB" sz="2200" dirty="0">
                <a:latin typeface="Trebuchet MS" pitchFamily="34" charset="0"/>
              </a:rPr>
              <a:t>. or for illustrating that one ‘most important’ </a:t>
            </a:r>
            <a:r>
              <a:rPr lang="en-GB" sz="2200" dirty="0" smtClean="0">
                <a:latin typeface="Trebuchet MS" pitchFamily="34" charset="0"/>
              </a:rPr>
              <a:t>cause on </a:t>
            </a:r>
            <a:r>
              <a:rPr lang="en-GB" sz="2200" dirty="0">
                <a:latin typeface="Trebuchet MS" pitchFamily="34" charset="0"/>
              </a:rPr>
              <a:t>its own could not </a:t>
            </a:r>
            <a:endParaRPr lang="en-GB" sz="22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provide </a:t>
            </a:r>
            <a:r>
              <a:rPr lang="en-GB" sz="2200" dirty="0">
                <a:latin typeface="Trebuchet MS" pitchFamily="34" charset="0"/>
              </a:rPr>
              <a:t>a satisfactory explanation.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Intro – should be short and only answer the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4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P – It can be argued that the New Deal faced a lot of opposition from business. E – </a:t>
            </a:r>
            <a:r>
              <a:rPr lang="en-GB" dirty="0" smtClean="0">
                <a:solidFill>
                  <a:srgbClr val="FF0000"/>
                </a:solidFill>
                <a:latin typeface="Trebuchet MS" pitchFamily="34" charset="0"/>
              </a:rPr>
              <a:t>Many businesses genuinely resented the reforms introduced by the NRA that forced businesses to adopt codes of practice, what more imposed fines on businesses that broke those laws. </a:t>
            </a:r>
            <a:r>
              <a:rPr lang="en-GB" dirty="0" smtClean="0">
                <a:solidFill>
                  <a:srgbClr val="0070C0"/>
                </a:solidFill>
                <a:latin typeface="Trebuchet MS" pitchFamily="34" charset="0"/>
              </a:rPr>
              <a:t>E - </a:t>
            </a:r>
            <a:r>
              <a:rPr lang="en-GB" dirty="0">
                <a:solidFill>
                  <a:srgbClr val="0070C0"/>
                </a:solidFill>
                <a:latin typeface="Trebuchet MS" pitchFamily="34" charset="0"/>
              </a:rPr>
              <a:t>This caused </a:t>
            </a:r>
            <a:r>
              <a:rPr lang="en-GB" dirty="0" smtClean="0">
                <a:solidFill>
                  <a:srgbClr val="0070C0"/>
                </a:solidFill>
                <a:latin typeface="Trebuchet MS" pitchFamily="34" charset="0"/>
              </a:rPr>
              <a:t>a lot of opposition since most business still considered the </a:t>
            </a:r>
            <a:r>
              <a:rPr lang="en-GB" i="1" dirty="0" smtClean="0">
                <a:solidFill>
                  <a:srgbClr val="0070C0"/>
                </a:solidFill>
                <a:latin typeface="Trebuchet MS" pitchFamily="34" charset="0"/>
              </a:rPr>
              <a:t>laissez faire </a:t>
            </a:r>
            <a:r>
              <a:rPr lang="en-GB" dirty="0" smtClean="0">
                <a:solidFill>
                  <a:srgbClr val="0070C0"/>
                </a:solidFill>
                <a:latin typeface="Trebuchet MS" pitchFamily="34" charset="0"/>
              </a:rPr>
              <a:t>approach to be a valid form of business conduct and viewed any interference with the way they were operating as un-American. </a:t>
            </a:r>
            <a:endParaRPr lang="en-GB" dirty="0">
              <a:solidFill>
                <a:srgbClr val="0070C0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Paragraph sentence starter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One example of who opposed businesses was ……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evidence for this is………….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caused a lot of opposition because………………..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X3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2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61206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Mark Scheme</a:t>
            </a: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Level 1 </a:t>
            </a:r>
            <a:r>
              <a:rPr lang="en-GB" sz="2000" b="1" dirty="0">
                <a:latin typeface="Trebuchet MS" pitchFamily="34" charset="0"/>
              </a:rPr>
              <a:t>Simple or generalised statements of </a:t>
            </a:r>
            <a:r>
              <a:rPr lang="en-GB" sz="2000" b="1" dirty="0" smtClean="0">
                <a:latin typeface="Trebuchet MS" pitchFamily="34" charset="0"/>
              </a:rPr>
              <a:t>causation. </a:t>
            </a:r>
            <a:r>
              <a:rPr lang="en-GB" sz="2000" dirty="0">
                <a:latin typeface="Trebuchet MS" pitchFamily="34" charset="0"/>
              </a:rPr>
              <a:t>M</a:t>
            </a:r>
            <a:r>
              <a:rPr lang="en-GB" sz="2000" dirty="0" smtClean="0">
                <a:latin typeface="Trebuchet MS" pitchFamily="34" charset="0"/>
              </a:rPr>
              <a:t>akes statements </a:t>
            </a:r>
            <a:r>
              <a:rPr lang="en-GB" sz="2000" dirty="0">
                <a:latin typeface="Trebuchet MS" pitchFamily="34" charset="0"/>
              </a:rPr>
              <a:t>which lack any </a:t>
            </a:r>
            <a:endParaRPr lang="en-GB" sz="2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supporting knowledge. E.g. There was lots of opposition to the New Deal</a:t>
            </a:r>
          </a:p>
          <a:p>
            <a:pPr>
              <a:buNone/>
            </a:pPr>
            <a:endParaRPr lang="en-GB" sz="2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Level 2 </a:t>
            </a:r>
            <a:r>
              <a:rPr lang="en-GB" sz="2000" b="1" dirty="0">
                <a:latin typeface="Trebuchet MS" pitchFamily="34" charset="0"/>
              </a:rPr>
              <a:t>Developed statements of </a:t>
            </a:r>
            <a:r>
              <a:rPr lang="en-GB" sz="2000" b="1" dirty="0" smtClean="0">
                <a:latin typeface="Trebuchet MS" pitchFamily="34" charset="0"/>
              </a:rPr>
              <a:t>causation. </a:t>
            </a:r>
          </a:p>
          <a:p>
            <a:pPr>
              <a:buNone/>
            </a:pPr>
            <a:r>
              <a:rPr lang="en-GB" sz="2000" dirty="0" smtClean="0">
                <a:latin typeface="Trebuchet MS" pitchFamily="34" charset="0"/>
              </a:rPr>
              <a:t>• </a:t>
            </a:r>
            <a:r>
              <a:rPr lang="en-GB" sz="2000" dirty="0">
                <a:latin typeface="Trebuchet MS" pitchFamily="34" charset="0"/>
              </a:rPr>
              <a:t>4–5 marks for developing one cause.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5–6 marks for developing two causes.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6–7 marks for developing three causes or more. E.g. It can be argued that the New Deal faced a lot of opposition from business. E – Many </a:t>
            </a:r>
            <a:r>
              <a:rPr lang="en-GB" sz="2000" dirty="0" smtClean="0">
                <a:latin typeface="Trebuchet MS" pitchFamily="34" charset="0"/>
              </a:rPr>
              <a:t>businesses </a:t>
            </a:r>
            <a:r>
              <a:rPr lang="en-GB" sz="2000" dirty="0">
                <a:latin typeface="Trebuchet MS" pitchFamily="34" charset="0"/>
              </a:rPr>
              <a:t>genuinely resented the reforms introduced by the NRA that forced </a:t>
            </a:r>
            <a:r>
              <a:rPr lang="en-GB" sz="2000" dirty="0" smtClean="0">
                <a:latin typeface="Trebuchet MS" pitchFamily="34" charset="0"/>
              </a:rPr>
              <a:t>businesses </a:t>
            </a:r>
            <a:r>
              <a:rPr lang="en-GB" sz="2000" dirty="0">
                <a:latin typeface="Trebuchet MS" pitchFamily="34" charset="0"/>
              </a:rPr>
              <a:t>to </a:t>
            </a:r>
            <a:r>
              <a:rPr lang="en-GB" sz="2000" dirty="0" smtClean="0">
                <a:latin typeface="Trebuchet MS" pitchFamily="34" charset="0"/>
              </a:rPr>
              <a:t>adopt </a:t>
            </a:r>
            <a:r>
              <a:rPr lang="en-GB" sz="2000" dirty="0">
                <a:latin typeface="Trebuchet MS" pitchFamily="34" charset="0"/>
              </a:rPr>
              <a:t>codes of practice, </a:t>
            </a:r>
            <a:r>
              <a:rPr lang="en-GB" sz="2000" dirty="0" smtClean="0">
                <a:latin typeface="Trebuchet MS" pitchFamily="34" charset="0"/>
              </a:rPr>
              <a:t>what more </a:t>
            </a:r>
            <a:r>
              <a:rPr lang="en-GB" sz="2000" dirty="0">
                <a:latin typeface="Trebuchet MS" pitchFamily="34" charset="0"/>
              </a:rPr>
              <a:t>imposed fines on businesses that broke those laws. </a:t>
            </a:r>
          </a:p>
          <a:p>
            <a:pPr>
              <a:buNone/>
            </a:pPr>
            <a:endParaRPr lang="en-GB" sz="2000" dirty="0">
              <a:latin typeface="Trebuchet MS" pitchFamily="34" charset="0"/>
            </a:endParaRP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Level 3 Developed explanation of causation.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Developed explanation of causation, agreeing and/or disagreeing with the question.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8–9 marks for one cause explained.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9–10 marks for two causes explained.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• 11-12 marks for three or more causes explained.</a:t>
            </a:r>
          </a:p>
          <a:p>
            <a:pPr>
              <a:buNone/>
            </a:pPr>
            <a:r>
              <a:rPr lang="en-GB" sz="2000" dirty="0">
                <a:latin typeface="Trebuchet MS" pitchFamily="34" charset="0"/>
              </a:rPr>
              <a:t>Maximum 10 marks for answers that do not </a:t>
            </a:r>
            <a:r>
              <a:rPr lang="en-GB" sz="2000" dirty="0" smtClean="0">
                <a:latin typeface="Trebuchet MS" pitchFamily="34" charset="0"/>
              </a:rPr>
              <a:t>explain another cause besides the ones given. </a:t>
            </a:r>
            <a:r>
              <a:rPr lang="en-GB" sz="2000" dirty="0"/>
              <a:t>It can be argued that the New Deal faced a lot of opposition from </a:t>
            </a:r>
            <a:r>
              <a:rPr lang="en-GB" sz="2100" dirty="0">
                <a:latin typeface="Trebuchet MS" pitchFamily="34" charset="0"/>
              </a:rPr>
              <a:t>business. E – Many businesses genuinely resented the reforms introduced by the NRA that forced businesses to adopt codes of practice, what more imposed fines on businesses that broke those laws. E - This caused a lot of opposition since most business still considered the laissez faire approach to be a valid form of business conduct and viewed any interference with the way they were operating as un-American. </a:t>
            </a:r>
          </a:p>
          <a:p>
            <a:pPr>
              <a:buNone/>
            </a:pPr>
            <a:endParaRPr lang="en-GB" sz="2200" dirty="0">
              <a:latin typeface="Trebuchet MS" pitchFamily="34" charset="0"/>
            </a:endParaRP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Level 4 </a:t>
            </a:r>
            <a:r>
              <a:rPr lang="en-GB" sz="2200" b="1" dirty="0" smtClean="0">
                <a:latin typeface="Trebuchet MS" pitchFamily="34" charset="0"/>
              </a:rPr>
              <a:t>Prioritises causes </a:t>
            </a:r>
            <a:r>
              <a:rPr lang="en-GB" sz="2200" b="1" dirty="0" smtClean="0">
                <a:latin typeface="Trebuchet MS" pitchFamily="34" charset="0"/>
              </a:rPr>
              <a:t>or </a:t>
            </a:r>
            <a:r>
              <a:rPr lang="en-GB" sz="2200" b="1" dirty="0" smtClean="0">
                <a:latin typeface="Trebuchet MS" pitchFamily="34" charset="0"/>
              </a:rPr>
              <a:t>makes links between them</a:t>
            </a: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13–14 </a:t>
            </a:r>
            <a:r>
              <a:rPr lang="en-GB" sz="2200" dirty="0">
                <a:latin typeface="Trebuchet MS" pitchFamily="34" charset="0"/>
              </a:rPr>
              <a:t>marks for judgement on relative importance of </a:t>
            </a:r>
            <a:r>
              <a:rPr lang="en-GB" sz="2200" dirty="0" smtClean="0">
                <a:latin typeface="Trebuchet MS" pitchFamily="34" charset="0"/>
              </a:rPr>
              <a:t>two causes</a:t>
            </a:r>
            <a:r>
              <a:rPr lang="en-GB" sz="2200" dirty="0">
                <a:latin typeface="Trebuchet MS" pitchFamily="34" charset="0"/>
              </a:rPr>
              <a:t>.</a:t>
            </a:r>
          </a:p>
          <a:p>
            <a:pPr>
              <a:buNone/>
            </a:pPr>
            <a:r>
              <a:rPr lang="en-GB" sz="2200" dirty="0" smtClean="0">
                <a:latin typeface="Trebuchet MS" pitchFamily="34" charset="0"/>
              </a:rPr>
              <a:t>15–16 </a:t>
            </a:r>
            <a:r>
              <a:rPr lang="en-GB" sz="2200" dirty="0">
                <a:latin typeface="Trebuchet MS" pitchFamily="34" charset="0"/>
              </a:rPr>
              <a:t>marks for judgement on relative </a:t>
            </a:r>
            <a:r>
              <a:rPr lang="en-GB" sz="2200" dirty="0" smtClean="0">
                <a:latin typeface="Trebuchet MS" pitchFamily="34" charset="0"/>
              </a:rPr>
              <a:t>importance </a:t>
            </a:r>
            <a:r>
              <a:rPr lang="en-GB" sz="2200" dirty="0">
                <a:latin typeface="Trebuchet MS" pitchFamily="34" charset="0"/>
              </a:rPr>
              <a:t>of </a:t>
            </a:r>
            <a:r>
              <a:rPr lang="en-GB" sz="2200" dirty="0" smtClean="0">
                <a:latin typeface="Trebuchet MS" pitchFamily="34" charset="0"/>
              </a:rPr>
              <a:t>more than </a:t>
            </a:r>
            <a:r>
              <a:rPr lang="en-GB" sz="2200" dirty="0">
                <a:latin typeface="Trebuchet MS" pitchFamily="34" charset="0"/>
              </a:rPr>
              <a:t>two causes or for an  </a:t>
            </a:r>
            <a:r>
              <a:rPr lang="en-GB" sz="2200" dirty="0" smtClean="0">
                <a:latin typeface="Trebuchet MS" pitchFamily="34" charset="0"/>
              </a:rPr>
              <a:t>answer </a:t>
            </a:r>
            <a:r>
              <a:rPr lang="en-GB" sz="2200" dirty="0">
                <a:latin typeface="Trebuchet MS" pitchFamily="34" charset="0"/>
              </a:rPr>
              <a:t>which shows </a:t>
            </a:r>
            <a:r>
              <a:rPr lang="en-GB" sz="2200" dirty="0" smtClean="0">
                <a:latin typeface="Trebuchet MS" pitchFamily="34" charset="0"/>
              </a:rPr>
              <a:t>the interrelationship </a:t>
            </a:r>
            <a:r>
              <a:rPr lang="en-GB" sz="2200" dirty="0">
                <a:latin typeface="Trebuchet MS" pitchFamily="34" charset="0"/>
              </a:rPr>
              <a:t>between three causes in </a:t>
            </a:r>
            <a:r>
              <a:rPr lang="en-GB" sz="2200" dirty="0" smtClean="0">
                <a:latin typeface="Trebuchet MS" pitchFamily="34" charset="0"/>
              </a:rPr>
              <a:t>coming </a:t>
            </a:r>
            <a:r>
              <a:rPr lang="en-GB" sz="2200" dirty="0">
                <a:latin typeface="Trebuchet MS" pitchFamily="34" charset="0"/>
              </a:rPr>
              <a:t>to </a:t>
            </a:r>
            <a:r>
              <a:rPr lang="en-GB" sz="2200" dirty="0" smtClean="0">
                <a:latin typeface="Trebuchet MS" pitchFamily="34" charset="0"/>
              </a:rPr>
              <a:t>a judgment</a:t>
            </a:r>
            <a:r>
              <a:rPr lang="en-GB" sz="2200" dirty="0">
                <a:latin typeface="Trebuchet MS" pitchFamily="34" charset="0"/>
              </a:rPr>
              <a:t>. or for illustrating that one ‘most important’ </a:t>
            </a:r>
            <a:r>
              <a:rPr lang="en-GB" sz="2200" dirty="0" smtClean="0">
                <a:latin typeface="Trebuchet MS" pitchFamily="34" charset="0"/>
              </a:rPr>
              <a:t>cause on </a:t>
            </a:r>
            <a:r>
              <a:rPr lang="en-GB" sz="2200" dirty="0">
                <a:latin typeface="Trebuchet MS" pitchFamily="34" charset="0"/>
              </a:rPr>
              <a:t>its own could not </a:t>
            </a:r>
            <a:r>
              <a:rPr lang="en-GB" sz="2200" dirty="0" smtClean="0">
                <a:latin typeface="Trebuchet MS" pitchFamily="34" charset="0"/>
              </a:rPr>
              <a:t>provide </a:t>
            </a:r>
            <a:r>
              <a:rPr lang="en-GB" sz="2200" dirty="0">
                <a:latin typeface="Trebuchet MS" pitchFamily="34" charset="0"/>
              </a:rPr>
              <a:t>a satisfactory explanation.</a:t>
            </a:r>
          </a:p>
        </p:txBody>
      </p:sp>
    </p:spTree>
    <p:extLst>
      <p:ext uri="{BB962C8B-B14F-4D97-AF65-F5344CB8AC3E}">
        <p14:creationId xmlns:p14="http://schemas.microsoft.com/office/powerpoint/2010/main" val="38633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1194</Words>
  <Application>Microsoft Office PowerPoint</Application>
  <PresentationFormat>On-screen Show (4:3)</PresentationFormat>
  <Paragraphs>224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Trebuchet MS</vt:lpstr>
      <vt:lpstr>Office Theme</vt:lpstr>
      <vt:lpstr>16 Mark Preparation lesson</vt:lpstr>
      <vt:lpstr>16 mark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Paragraph sentence starter </vt:lpstr>
      <vt:lpstr>PowerPoint Presentation</vt:lpstr>
      <vt:lpstr>To help you make links between causes</vt:lpstr>
      <vt:lpstr>To help you make links between causes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Mark Preparation lesson</dc:title>
  <dc:creator>Lucy Lee</dc:creator>
  <cp:lastModifiedBy>Chiaka Amadi</cp:lastModifiedBy>
  <cp:revision>39</cp:revision>
  <cp:lastPrinted>2014-11-28T12:15:22Z</cp:lastPrinted>
  <dcterms:created xsi:type="dcterms:W3CDTF">2013-09-02T10:44:30Z</dcterms:created>
  <dcterms:modified xsi:type="dcterms:W3CDTF">2014-12-01T13:03:28Z</dcterms:modified>
</cp:coreProperties>
</file>